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2"/>
  </p:notesMasterIdLst>
  <p:handoutMasterIdLst>
    <p:handoutMasterId r:id="rId33"/>
  </p:handoutMasterIdLst>
  <p:sldIdLst>
    <p:sldId id="355" r:id="rId7"/>
    <p:sldId id="396" r:id="rId8"/>
    <p:sldId id="407" r:id="rId9"/>
    <p:sldId id="402" r:id="rId10"/>
    <p:sldId id="403" r:id="rId11"/>
    <p:sldId id="410" r:id="rId12"/>
    <p:sldId id="404" r:id="rId13"/>
    <p:sldId id="405" r:id="rId14"/>
    <p:sldId id="406" r:id="rId15"/>
    <p:sldId id="408" r:id="rId16"/>
    <p:sldId id="357" r:id="rId17"/>
    <p:sldId id="370" r:id="rId18"/>
    <p:sldId id="392" r:id="rId19"/>
    <p:sldId id="371" r:id="rId20"/>
    <p:sldId id="372" r:id="rId21"/>
    <p:sldId id="373" r:id="rId22"/>
    <p:sldId id="411" r:id="rId23"/>
    <p:sldId id="412" r:id="rId24"/>
    <p:sldId id="400" r:id="rId25"/>
    <p:sldId id="401" r:id="rId26"/>
    <p:sldId id="399" r:id="rId27"/>
    <p:sldId id="409" r:id="rId28"/>
    <p:sldId id="413" r:id="rId29"/>
    <p:sldId id="414" r:id="rId30"/>
    <p:sldId id="356" r:id="rId3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 autoAdjust="0"/>
    <p:restoredTop sz="88272" autoAdjust="0"/>
  </p:normalViewPr>
  <p:slideViewPr>
    <p:cSldViewPr snapToGrid="0">
      <p:cViewPr varScale="1">
        <p:scale>
          <a:sx n="117" d="100"/>
          <a:sy n="117" d="100"/>
        </p:scale>
        <p:origin x="16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29/07/2019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29/07/2019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0366.pdf" TargetMode="External"/><Relationship Id="rId2" Type="http://schemas.openxmlformats.org/officeDocument/2006/relationships/hyperlink" Target="https://arxiv.org/pdf/1504.06993.pdf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openaccess.thecvf.com/content_CVPRW_2019/papers/CLIC%202019/Li_A_Better_Color_Space_Conversion_Based_on_Learned_Variances_For_CVPRW_2019_paper.pdf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647559" y="5336197"/>
            <a:ext cx="4252912" cy="10549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Technische Universität München</a:t>
            </a:r>
          </a:p>
          <a:p>
            <a:pPr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Fakultät für Elektro -und Informationstechnik</a:t>
            </a:r>
          </a:p>
          <a:p>
            <a:pPr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Lehrstuhl für Medientechnik</a:t>
            </a:r>
          </a:p>
          <a:p>
            <a:pPr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München, 30.7.2019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2256578"/>
            <a:ext cx="8508999" cy="820738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compression</a:t>
            </a:r>
            <a:r>
              <a:rPr lang="de-DE" dirty="0"/>
              <a:t> LAB</a:t>
            </a:r>
            <a:br>
              <a:rPr lang="de-DE" dirty="0"/>
            </a:b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006630"/>
            <a:ext cx="3010041" cy="26272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405877-8E8E-454E-AF82-8F0CE9E7322A}"/>
              </a:ext>
            </a:extLst>
          </p:cNvPr>
          <p:cNvSpPr txBox="1"/>
          <p:nvPr/>
        </p:nvSpPr>
        <p:spPr>
          <a:xfrm>
            <a:off x="4026177" y="3468662"/>
            <a:ext cx="1091646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err="1">
                <a:latin typeface="+mn-lt"/>
              </a:rPr>
              <a:t>Xiajun</a:t>
            </a:r>
            <a:r>
              <a:rPr lang="en-US" sz="1600" dirty="0">
                <a:latin typeface="+mn-lt"/>
              </a:rPr>
              <a:t> Zhou</a:t>
            </a:r>
          </a:p>
          <a:p>
            <a:pPr>
              <a:lnSpc>
                <a:spcPct val="114000"/>
              </a:lnSpc>
            </a:pPr>
            <a:r>
              <a:rPr lang="en-US" sz="1600" dirty="0" err="1">
                <a:latin typeface="+mn-lt"/>
              </a:rPr>
              <a:t>Zeen</a:t>
            </a:r>
            <a:r>
              <a:rPr lang="en-US" sz="1600" dirty="0">
                <a:latin typeface="+mn-lt"/>
              </a:rPr>
              <a:t> Song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85DA40-C4F6-7F4B-BD5F-BAB8C59A62F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19089" y="1734765"/>
            <a:ext cx="4457447" cy="384803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D2C0EE2-FA49-5D4B-9F90-7DF4C8B7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0FF54B-6A43-814A-9771-B5421A4A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0" y="2903895"/>
            <a:ext cx="4044950" cy="10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70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625937"/>
          </a:xfrm>
        </p:spPr>
        <p:txBody>
          <a:bodyPr/>
          <a:lstStyle/>
          <a:p>
            <a:r>
              <a:rPr lang="en-GB" altLang="zh-CN" sz="2000" dirty="0"/>
              <a:t>Reference:</a:t>
            </a:r>
          </a:p>
          <a:p>
            <a:r>
              <a:rPr lang="en-GB" altLang="zh-CN" dirty="0"/>
              <a:t>▪ Chao Dong, et al. “Compression </a:t>
            </a:r>
            <a:r>
              <a:rPr lang="en-GB" altLang="zh-CN" dirty="0" err="1"/>
              <a:t>Artifacts</a:t>
            </a:r>
            <a:r>
              <a:rPr lang="en-GB" altLang="zh-CN" dirty="0"/>
              <a:t> Reduction by a Deep Convolutional Network.” ICCV 2015 </a:t>
            </a:r>
            <a:r>
              <a:rPr lang="en-GB" altLang="zh-CN" dirty="0">
                <a:hlinkClick r:id="rId2"/>
              </a:rPr>
              <a:t>[link]</a:t>
            </a:r>
            <a:endParaRPr lang="en-GB" altLang="zh-CN" dirty="0"/>
          </a:p>
          <a:p>
            <a:r>
              <a:rPr lang="en-GB" altLang="zh-CN" dirty="0"/>
              <a:t>▪ Pavel Svoboda, et al. “Compression </a:t>
            </a:r>
            <a:r>
              <a:rPr lang="en-GB" altLang="zh-CN" dirty="0" err="1"/>
              <a:t>Artifacts</a:t>
            </a:r>
            <a:r>
              <a:rPr lang="en-GB" altLang="zh-CN" dirty="0"/>
              <a:t> Removal Using Convolutional Neural Networks.” ICCV 201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GB" altLang="zh-CN" dirty="0">
                <a:hlinkClick r:id="rId3"/>
              </a:rPr>
              <a:t>[link]</a:t>
            </a:r>
            <a:endParaRPr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08E114FE-62E4-2244-8A22-8B9B02D5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Deep Learning Method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Approach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87B823-18A3-874C-A152-9CBADC66FAEC}"/>
              </a:ext>
            </a:extLst>
          </p:cNvPr>
          <p:cNvSpPr txBox="1"/>
          <p:nvPr/>
        </p:nvSpPr>
        <p:spPr>
          <a:xfrm>
            <a:off x="3037114" y="4659086"/>
            <a:ext cx="160075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Old Type SRCNN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8B37DC11-5191-794A-813A-62873E4E0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03" y="1469691"/>
            <a:ext cx="8509000" cy="3918618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4FE8EF2-F119-2845-805B-6659CE5C3BB2}"/>
              </a:ext>
            </a:extLst>
          </p:cNvPr>
          <p:cNvSpPr txBox="1"/>
          <p:nvPr/>
        </p:nvSpPr>
        <p:spPr>
          <a:xfrm>
            <a:off x="2645229" y="5497286"/>
            <a:ext cx="291573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Idea source of ARCNN: SRCNN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Approach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5D4BC0C-EFFC-1946-934C-D74D810CF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63" y="2220921"/>
            <a:ext cx="8936873" cy="2416157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AA7480-AD14-E546-ABA5-21EDF3BD2076}"/>
              </a:ext>
            </a:extLst>
          </p:cNvPr>
          <p:cNvSpPr txBox="1"/>
          <p:nvPr/>
        </p:nvSpPr>
        <p:spPr>
          <a:xfrm>
            <a:off x="2336638" y="4746172"/>
            <a:ext cx="471872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ARCNN structure offered in Paper Chao dong et al.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629703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sz="3000" dirty="0"/>
              <a:t>CNN Network </a:t>
            </a:r>
            <a:r>
              <a:rPr lang="de-DE" sz="3000" dirty="0" err="1"/>
              <a:t>Structure</a:t>
            </a:r>
            <a:endParaRPr lang="de-DE" sz="3000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B853C060-5DCD-B845-A1BE-835F0B3E0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10" t="6546" r="12271" b="5792"/>
          <a:stretch/>
        </p:blipFill>
        <p:spPr>
          <a:xfrm>
            <a:off x="1393370" y="1205825"/>
            <a:ext cx="6187104" cy="502247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BED6E61-FB19-B84A-909A-A6F17DAB1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375" y="1404703"/>
            <a:ext cx="8029368" cy="5041444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Model Code</a:t>
            </a:r>
            <a:endParaRPr lang="de-DE" sz="3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Label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):</a:t>
            </a:r>
          </a:p>
          <a:p>
            <a:r>
              <a:rPr lang="de-DE" altLang="zh-CN" dirty="0"/>
              <a:t>1. Video </a:t>
            </a:r>
            <a:r>
              <a:rPr lang="de-DE" altLang="zh-CN" dirty="0" err="1"/>
              <a:t>Sequence</a:t>
            </a:r>
            <a:r>
              <a:rPr lang="de-DE" altLang="zh-CN" dirty="0"/>
              <a:t>: </a:t>
            </a:r>
            <a:r>
              <a:rPr lang="de-DE" altLang="zh-CN" dirty="0" err="1"/>
              <a:t>from</a:t>
            </a:r>
            <a:r>
              <a:rPr lang="de-DE" altLang="zh-CN" dirty="0"/>
              <a:t> LAB </a:t>
            </a:r>
            <a:r>
              <a:rPr lang="de-DE" altLang="zh-CN" dirty="0" err="1"/>
              <a:t>except</a:t>
            </a:r>
            <a:r>
              <a:rPr lang="de-DE" altLang="zh-CN" dirty="0"/>
              <a:t> foreman0020-0040 (e.g. </a:t>
            </a:r>
            <a:r>
              <a:rPr lang="de-DE" altLang="zh-CN" dirty="0" err="1"/>
              <a:t>silent</a:t>
            </a:r>
            <a:r>
              <a:rPr lang="zh-CN" altLang="en-US" dirty="0"/>
              <a:t> </a:t>
            </a:r>
            <a:r>
              <a:rPr lang="en-US" altLang="zh-CN" dirty="0"/>
              <a:t> and </a:t>
            </a:r>
            <a:r>
              <a:rPr lang="en-US" altLang="zh-CN" dirty="0" err="1"/>
              <a:t>akiyo</a:t>
            </a:r>
            <a:r>
              <a:rPr lang="de-DE" altLang="zh-CN" dirty="0"/>
              <a:t>)</a:t>
            </a:r>
          </a:p>
          <a:p>
            <a:r>
              <a:rPr lang="de-DE" altLang="zh-CN" dirty="0"/>
              <a:t>2. Still </a:t>
            </a:r>
            <a:r>
              <a:rPr lang="de-DE" altLang="zh-CN" dirty="0" err="1"/>
              <a:t>images</a:t>
            </a:r>
            <a:r>
              <a:rPr lang="de-DE" altLang="zh-CN" dirty="0"/>
              <a:t>: 200 </a:t>
            </a:r>
            <a:r>
              <a:rPr lang="de-DE" altLang="zh-CN" dirty="0" err="1"/>
              <a:t>images</a:t>
            </a:r>
            <a:r>
              <a:rPr lang="de-DE" altLang="zh-CN" dirty="0"/>
              <a:t> BSDS500 </a:t>
            </a:r>
          </a:p>
          <a:p>
            <a:endParaRPr lang="de-DE" altLang="zh-CN" dirty="0"/>
          </a:p>
          <a:p>
            <a:r>
              <a:rPr lang="de-DE" dirty="0"/>
              <a:t>Training </a:t>
            </a:r>
            <a:r>
              <a:rPr lang="de-DE" dirty="0" err="1"/>
              <a:t>data</a:t>
            </a:r>
            <a:r>
              <a:rPr lang="de-DE" dirty="0"/>
              <a:t>(</a:t>
            </a:r>
            <a:r>
              <a:rPr lang="de-DE" dirty="0" err="1"/>
              <a:t>feature</a:t>
            </a:r>
            <a:r>
              <a:rPr lang="de-DE" dirty="0"/>
              <a:t>):</a:t>
            </a:r>
          </a:p>
          <a:p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</a:t>
            </a:r>
            <a:r>
              <a:rPr lang="de-DE" dirty="0" err="1"/>
              <a:t>codec</a:t>
            </a:r>
            <a:r>
              <a:rPr lang="de-DE" dirty="0"/>
              <a:t> </a:t>
            </a:r>
            <a:r>
              <a:rPr lang="de-DE" dirty="0" err="1"/>
              <a:t>programm</a:t>
            </a:r>
            <a:r>
              <a:rPr lang="de-DE" dirty="0"/>
              <a:t> in Lab </a:t>
            </a:r>
            <a:r>
              <a:rPr lang="de-DE" dirty="0" err="1"/>
              <a:t>session</a:t>
            </a:r>
            <a:r>
              <a:rPr lang="de-DE" dirty="0"/>
              <a:t> 5 </a:t>
            </a:r>
            <a:r>
              <a:rPr lang="de-DE" dirty="0" err="1"/>
              <a:t>and</a:t>
            </a:r>
            <a:r>
              <a:rPr lang="de-DE" dirty="0"/>
              <a:t> t</a:t>
            </a:r>
            <a:r>
              <a:rPr lang="en-GB" altLang="zh-CN" dirty="0" err="1"/>
              <a:t>ake</a:t>
            </a:r>
            <a:r>
              <a:rPr lang="en-GB" altLang="zh-CN" dirty="0"/>
              <a:t> </a:t>
            </a:r>
            <a:r>
              <a:rPr lang="en-GB" altLang="zh-CN" dirty="0" err="1"/>
              <a:t>qScale</a:t>
            </a:r>
            <a:r>
              <a:rPr lang="en-GB" altLang="zh-CN" dirty="0"/>
              <a:t> = 0.15:0.3:1.95. For each </a:t>
            </a:r>
            <a:r>
              <a:rPr lang="en-GB" altLang="zh-CN" dirty="0" err="1"/>
              <a:t>qScale</a:t>
            </a:r>
            <a:r>
              <a:rPr lang="en-GB" altLang="zh-CN" dirty="0"/>
              <a:t> there will be feature pictures corresponding to ground truth</a:t>
            </a:r>
            <a:r>
              <a:rPr lang="en-US" altLang="zh-CN" dirty="0"/>
              <a:t>.</a:t>
            </a:r>
            <a:endParaRPr lang="en-GB" altLang="zh-CN" dirty="0"/>
          </a:p>
          <a:p>
            <a:endParaRPr lang="de-DE" dirty="0"/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Preparation</a:t>
            </a:r>
            <a:r>
              <a:rPr lang="de-DE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166E4F-3E19-8C49-9466-E8578331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3776596"/>
            <a:ext cx="4016829" cy="2461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2348"/>
            <a:ext cx="8508999" cy="46995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From pictures to tensors, to make the data suitable for GPU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Normalize the data, to make it range from [-1,1]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dataloader</a:t>
            </a:r>
            <a:r>
              <a:rPr lang="zh-CN" altLang="en-US" dirty="0"/>
              <a:t> </a:t>
            </a:r>
            <a:r>
              <a:rPr lang="en-US" altLang="zh-CN" dirty="0"/>
              <a:t>from </a:t>
            </a:r>
            <a:r>
              <a:rPr lang="en-US" altLang="zh-CN" dirty="0" err="1"/>
              <a:t>pytorch</a:t>
            </a:r>
            <a:r>
              <a:rPr lang="en-US" altLang="zh-CN" dirty="0"/>
              <a:t> to train the data in batch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processing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5844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dirty="0"/>
              <a:t>First </a:t>
            </a:r>
            <a:r>
              <a:rPr lang="en-US" dirty="0"/>
              <a:t>approach: use only provided sequences as training set, and train the training data with all quantization scale  together.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Result: the output images have PSNR worth than the input images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Improvement: trained the data with specific order, trained the images with low quality first and gradually raise the quality.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Result: the output images have PSNR 0.1~0.4dB higher than input images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Further improvement: increasing dataset and use BSDS500 as training set.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Result: the output images have PSNR 1.3~2dB higher than the input images</a:t>
            </a:r>
            <a:endParaRPr lang="de-DE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97326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3456D4-299C-8342-ABFA-7E798F91F547}"/>
              </a:ext>
            </a:extLst>
          </p:cNvPr>
          <p:cNvSpPr txBox="1"/>
          <p:nvPr/>
        </p:nvSpPr>
        <p:spPr>
          <a:xfrm>
            <a:off x="6466114" y="5232226"/>
            <a:ext cx="1774372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Blue: BASELINE</a:t>
            </a: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accent5"/>
                </a:solidFill>
                <a:latin typeface="+mn-lt"/>
              </a:rPr>
              <a:t>Orange: ARCNN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C05FDFC-E069-D349-B47C-46CF23A52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04" t="5621" r="7732"/>
          <a:stretch/>
        </p:blipFill>
        <p:spPr>
          <a:xfrm>
            <a:off x="131438" y="1480903"/>
            <a:ext cx="6040987" cy="5068610"/>
          </a:xfrm>
        </p:spPr>
      </p:pic>
    </p:spTree>
    <p:extLst>
      <p:ext uri="{BB962C8B-B14F-4D97-AF65-F5344CB8AC3E}">
        <p14:creationId xmlns:p14="http://schemas.microsoft.com/office/powerpoint/2010/main" val="70359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8272F7F-CB28-9049-97C0-9001ECD856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771891"/>
            <a:ext cx="3914868" cy="1450280"/>
          </a:xfrm>
        </p:spPr>
        <p:txBody>
          <a:bodyPr/>
          <a:lstStyle/>
          <a:p>
            <a:r>
              <a:rPr lang="en-GB" altLang="zh-CN" dirty="0"/>
              <a:t>▪ Another </a:t>
            </a:r>
            <a:r>
              <a:rPr lang="en-GB" altLang="zh-CN" dirty="0" err="1"/>
              <a:t>Color</a:t>
            </a:r>
            <a:r>
              <a:rPr lang="en-GB" altLang="zh-CN" dirty="0"/>
              <a:t> Space(PCA)</a:t>
            </a:r>
          </a:p>
          <a:p>
            <a:r>
              <a:rPr lang="en-GB" altLang="zh-CN" dirty="0"/>
              <a:t>▪ DWT</a:t>
            </a:r>
          </a:p>
          <a:p>
            <a:r>
              <a:rPr lang="en-GB" altLang="zh-CN" dirty="0"/>
              <a:t>▪ Adaptive quantization table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9F58708-7CF7-284C-8EEE-2E2416B2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Attempts: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97431735-634B-194F-B582-F003ABBDFE88}"/>
              </a:ext>
            </a:extLst>
          </p:cNvPr>
          <p:cNvSpPr txBox="1">
            <a:spLocks/>
          </p:cNvSpPr>
          <p:nvPr/>
        </p:nvSpPr>
        <p:spPr>
          <a:xfrm>
            <a:off x="317500" y="3772828"/>
            <a:ext cx="8508999" cy="118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Final Decision:</a:t>
            </a:r>
          </a:p>
          <a:p>
            <a:endParaRPr lang="en-US" dirty="0"/>
          </a:p>
          <a:p>
            <a:r>
              <a:rPr lang="en-GB" altLang="zh-CN" sz="2000" dirty="0"/>
              <a:t>▪ </a:t>
            </a:r>
            <a:r>
              <a:rPr lang="en-US" sz="2000" dirty="0"/>
              <a:t>Deep Learning with CNN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1ED4C5-FD8C-5745-B855-B60566030699}"/>
              </a:ext>
            </a:extLst>
          </p:cNvPr>
          <p:cNvSpPr txBox="1"/>
          <p:nvPr/>
        </p:nvSpPr>
        <p:spPr>
          <a:xfrm>
            <a:off x="4418010" y="1872343"/>
            <a:ext cx="351608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0,01PSNR improvement average </a:t>
            </a:r>
            <a:r>
              <a:rPr lang="en-US" sz="1600" dirty="0">
                <a:latin typeface="+mn-lt"/>
                <a:sym typeface="Wingdings" pitchFamily="2" charset="2"/>
              </a:rPr>
              <a:t></a:t>
            </a:r>
            <a:endParaRPr lang="en-US" sz="1600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48145B-4C26-0B48-8A11-4BD2B31E68FB}"/>
              </a:ext>
            </a:extLst>
          </p:cNvPr>
          <p:cNvSpPr txBox="1"/>
          <p:nvPr/>
        </p:nvSpPr>
        <p:spPr>
          <a:xfrm>
            <a:off x="4418010" y="2234491"/>
            <a:ext cx="351608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  <a:sym typeface="Wingdings" pitchFamily="2" charset="2"/>
              </a:rPr>
              <a:t>Bad result without toolbox </a:t>
            </a:r>
            <a:endParaRPr lang="en-US" sz="1600" dirty="0">
              <a:latin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B94778-3EF5-2C41-9E82-6E0FB2EAC4FC}"/>
              </a:ext>
            </a:extLst>
          </p:cNvPr>
          <p:cNvSpPr txBox="1"/>
          <p:nvPr/>
        </p:nvSpPr>
        <p:spPr>
          <a:xfrm>
            <a:off x="4418010" y="2596639"/>
            <a:ext cx="351608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  <a:sym typeface="Wingdings" pitchFamily="2" charset="2"/>
              </a:rPr>
              <a:t>Even worse than before 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3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5C51185-556E-4641-A25A-1ABDA8566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89" y="1491343"/>
            <a:ext cx="8378597" cy="4988782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02DBBE-6CB1-F246-9AC5-67603C382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94EC562-A9F7-ED40-8B53-960C5F8F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 about </a:t>
            </a:r>
            <a:r>
              <a:rPr lang="en-US" dirty="0" err="1"/>
              <a:t>qScale</a:t>
            </a:r>
            <a:r>
              <a:rPr lang="en-US" dirty="0"/>
              <a:t> = 0.15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854A23-1DA9-8841-B5C0-B6301E4A5B72}"/>
              </a:ext>
            </a:extLst>
          </p:cNvPr>
          <p:cNvSpPr txBox="1"/>
          <p:nvPr/>
        </p:nvSpPr>
        <p:spPr>
          <a:xfrm>
            <a:off x="6128656" y="2013856"/>
            <a:ext cx="2449860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Original: Max</a:t>
            </a:r>
            <a:r>
              <a:rPr lang="en-US" altLang="zh-CN" sz="1600" dirty="0">
                <a:solidFill>
                  <a:schemeClr val="bg2"/>
                </a:solidFill>
                <a:latin typeface="+mn-lt"/>
              </a:rPr>
              <a:t>-Min: 2.1757</a:t>
            </a: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accent5"/>
                </a:solidFill>
                <a:latin typeface="+mn-lt"/>
              </a:rPr>
              <a:t>ARCNN: Max-Min: 0.2903</a:t>
            </a:r>
          </a:p>
        </p:txBody>
      </p:sp>
    </p:spTree>
    <p:extLst>
      <p:ext uri="{BB962C8B-B14F-4D97-AF65-F5344CB8AC3E}">
        <p14:creationId xmlns:p14="http://schemas.microsoft.com/office/powerpoint/2010/main" val="181146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</a:t>
            </a:r>
          </a:p>
          <a:p>
            <a:endParaRPr lang="de-DE" dirty="0"/>
          </a:p>
          <a:p>
            <a:pPr marL="342900" indent="-342900">
              <a:buAutoNum type="arabicPeriod"/>
            </a:pPr>
            <a:r>
              <a:rPr lang="de-DE" altLang="zh-CN" dirty="0" err="1"/>
              <a:t>the</a:t>
            </a:r>
            <a:r>
              <a:rPr lang="de-DE" altLang="zh-CN" dirty="0"/>
              <a:t> BSDS500 </a:t>
            </a:r>
            <a:r>
              <a:rPr lang="de-DE" altLang="zh-CN" dirty="0" err="1"/>
              <a:t>dataset</a:t>
            </a:r>
            <a:r>
              <a:rPr lang="de-DE" altLang="zh-CN" dirty="0"/>
              <a:t> </a:t>
            </a:r>
            <a:r>
              <a:rPr lang="de-DE" altLang="zh-CN" dirty="0" err="1"/>
              <a:t>are</a:t>
            </a:r>
            <a:r>
              <a:rPr lang="de-DE" altLang="zh-CN" dirty="0"/>
              <a:t> </a:t>
            </a:r>
            <a:r>
              <a:rPr lang="de-DE" altLang="zh-CN" dirty="0" err="1"/>
              <a:t>already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</a:t>
            </a:r>
            <a:r>
              <a:rPr lang="de-DE" altLang="zh-CN" dirty="0" err="1"/>
              <a:t>jpeg</a:t>
            </a:r>
            <a:r>
              <a:rPr lang="de-DE" altLang="zh-CN" dirty="0"/>
              <a:t> </a:t>
            </a:r>
            <a:r>
              <a:rPr lang="de-DE" altLang="zh-CN" dirty="0" err="1"/>
              <a:t>compressed</a:t>
            </a:r>
            <a:r>
              <a:rPr lang="de-DE" altLang="zh-CN" dirty="0"/>
              <a:t> </a:t>
            </a:r>
            <a:r>
              <a:rPr lang="de-DE" altLang="zh-CN" dirty="0" err="1"/>
              <a:t>images</a:t>
            </a:r>
            <a:r>
              <a:rPr lang="en-US" altLang="zh-CN" dirty="0"/>
              <a:t>, which might be the reason of bad performance in high quality compression.</a:t>
            </a:r>
            <a:endParaRPr lang="de-DE" altLang="zh-CN" dirty="0"/>
          </a:p>
          <a:p>
            <a:pPr marL="342900" indent="-342900">
              <a:buAutoNum type="arabicPeriod"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Discussion</a:t>
            </a:r>
            <a:endParaRPr lang="de-DE" sz="3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5F8FD5-08EE-D14A-82F1-0241436B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0" y="3050721"/>
            <a:ext cx="3048000" cy="203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59217B-3800-8943-9A4D-B9371D284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079" y="3024553"/>
            <a:ext cx="2843348" cy="20705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F70F02-441D-5C4E-BC83-605B453D3C1B}"/>
              </a:ext>
            </a:extLst>
          </p:cNvPr>
          <p:cNvSpPr txBox="1"/>
          <p:nvPr/>
        </p:nvSpPr>
        <p:spPr>
          <a:xfrm>
            <a:off x="602304" y="5196880"/>
            <a:ext cx="310463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Ground Truth image: A Ferrari Car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D1D426-05A0-6047-9C13-763EDC941AC1}"/>
              </a:ext>
            </a:extLst>
          </p:cNvPr>
          <p:cNvSpPr txBox="1"/>
          <p:nvPr/>
        </p:nvSpPr>
        <p:spPr>
          <a:xfrm>
            <a:off x="5812167" y="5196880"/>
            <a:ext cx="62517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72681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0948E-B853-0844-AE67-6D2F0F94A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err="1"/>
              <a:t>some</a:t>
            </a:r>
            <a:r>
              <a:rPr lang="de-DE" altLang="zh-CN" dirty="0"/>
              <a:t> </a:t>
            </a:r>
            <a:r>
              <a:rPr lang="de-DE" altLang="zh-CN" dirty="0" err="1"/>
              <a:t>thinking</a:t>
            </a:r>
            <a:r>
              <a:rPr lang="de-DE" altLang="zh-CN" dirty="0"/>
              <a:t> </a:t>
            </a:r>
            <a:r>
              <a:rPr lang="de-DE" altLang="zh-CN" dirty="0" err="1"/>
              <a:t>from</a:t>
            </a:r>
            <a:r>
              <a:rPr lang="de-DE" altLang="zh-CN" dirty="0"/>
              <a:t> </a:t>
            </a:r>
            <a:r>
              <a:rPr lang="de-DE" altLang="zh-CN" dirty="0" err="1"/>
              <a:t>our</a:t>
            </a:r>
            <a:r>
              <a:rPr lang="de-DE" altLang="zh-CN" dirty="0"/>
              <a:t> </a:t>
            </a:r>
            <a:r>
              <a:rPr lang="de-DE" altLang="zh-CN" dirty="0" err="1"/>
              <a:t>side</a:t>
            </a:r>
            <a:r>
              <a:rPr lang="de-DE" altLang="zh-CN" dirty="0"/>
              <a:t>:</a:t>
            </a:r>
          </a:p>
          <a:p>
            <a:endParaRPr lang="de-DE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de-DE" altLang="zh-CN" dirty="0" err="1"/>
              <a:t>Function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second</a:t>
            </a:r>
            <a:r>
              <a:rPr lang="de-DE" altLang="zh-CN" dirty="0"/>
              <a:t> </a:t>
            </a:r>
            <a:r>
              <a:rPr lang="de-DE" altLang="zh-CN" dirty="0" err="1"/>
              <a:t>layer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f2 = 1?</a:t>
            </a:r>
          </a:p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C92733-1A76-DA4A-8530-53DEFE4AB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F5603B5-D77B-8641-B66A-DA0FDCD4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/>
              <a:t>Discussion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1F9A67-E1AF-FF4D-93DE-6E6517053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4" t="35024" r="7500" b="32669"/>
          <a:stretch/>
        </p:blipFill>
        <p:spPr>
          <a:xfrm>
            <a:off x="151079" y="2852057"/>
            <a:ext cx="8841842" cy="2362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3AC417-98F5-804F-B0C4-19DBE1FDB828}"/>
              </a:ext>
            </a:extLst>
          </p:cNvPr>
          <p:cNvSpPr txBox="1"/>
          <p:nvPr/>
        </p:nvSpPr>
        <p:spPr>
          <a:xfrm>
            <a:off x="315911" y="5766158"/>
            <a:ext cx="7629781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3. </a:t>
            </a:r>
            <a:r>
              <a:rPr lang="en-US" altLang="zh-CN" sz="1600" dirty="0"/>
              <a:t>The codec of still image is not exactly the same as the codec of video sequences.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669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6F366A3-3677-1349-A45A-5D3B6375E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62" y="1659911"/>
            <a:ext cx="8082922" cy="348903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745A9D-5111-3E47-9B2F-248DC16952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5A4C523-2EFD-5041-8825-24BE3A79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Attempt in Deep Learning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CD0A92-ADFF-E542-A9E8-C2FEFE853026}"/>
              </a:ext>
            </a:extLst>
          </p:cNvPr>
          <p:cNvSpPr txBox="1"/>
          <p:nvPr/>
        </p:nvSpPr>
        <p:spPr>
          <a:xfrm>
            <a:off x="2145969" y="5404150"/>
            <a:ext cx="37975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Improved structure with Residual Network</a:t>
            </a:r>
          </a:p>
        </p:txBody>
      </p:sp>
    </p:spTree>
    <p:extLst>
      <p:ext uri="{BB962C8B-B14F-4D97-AF65-F5344CB8AC3E}">
        <p14:creationId xmlns:p14="http://schemas.microsoft.com/office/powerpoint/2010/main" val="3012159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4A5EEDE-AAAA-3F4D-B8C6-8F54DD5CF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90" y="1509027"/>
            <a:ext cx="7726093" cy="485996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8D649E-D991-4943-80CE-1E8E4250D5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AE33992-B3CB-E741-B75C-0417483F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3" name="图形 12" descr="线箭头: 直">
            <a:extLst>
              <a:ext uri="{FF2B5EF4-FFF2-40B4-BE49-F238E27FC236}">
                <a16:creationId xmlns:a16="http://schemas.microsoft.com/office/drawing/2014/main" id="{4CD8D0E7-D682-9C46-8C15-C72CDBDD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371" y="5682343"/>
            <a:ext cx="1264765" cy="8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3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1582161"/>
            <a:ext cx="8508999" cy="1095723"/>
          </a:xfrm>
        </p:spPr>
        <p:txBody>
          <a:bodyPr/>
          <a:lstStyle/>
          <a:p>
            <a:pPr algn="ctr"/>
            <a:r>
              <a:rPr lang="de-DE" sz="6000" dirty="0" err="1"/>
              <a:t>Thanks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endParaRPr lang="de-DE" sz="60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44266" y="4468340"/>
            <a:ext cx="8508999" cy="1274125"/>
          </a:xfrm>
        </p:spPr>
        <p:txBody>
          <a:bodyPr/>
          <a:lstStyle/>
          <a:p>
            <a:r>
              <a:rPr lang="de-DE" dirty="0" err="1"/>
              <a:t>Xiajun</a:t>
            </a:r>
            <a:r>
              <a:rPr lang="de-DE" dirty="0"/>
              <a:t> Zhou</a:t>
            </a:r>
          </a:p>
          <a:p>
            <a:r>
              <a:rPr lang="de-DE" dirty="0" err="1"/>
              <a:t>Zeen</a:t>
            </a:r>
            <a:r>
              <a:rPr lang="de-DE" dirty="0"/>
              <a:t> Song</a:t>
            </a:r>
          </a:p>
          <a:p>
            <a:r>
              <a:rPr lang="de-DE" dirty="0"/>
              <a:t>München, 30. 07 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5CDE889-236A-6146-BCEA-082F0180751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altLang="zh-CN" sz="2400" dirty="0"/>
              <a:t>▪ Another </a:t>
            </a:r>
            <a:r>
              <a:rPr lang="en-GB" altLang="zh-CN" sz="2400" dirty="0" err="1"/>
              <a:t>Color</a:t>
            </a:r>
            <a:r>
              <a:rPr lang="en-GB" altLang="zh-CN" sz="2400" dirty="0"/>
              <a:t> Space(PCA)</a:t>
            </a:r>
          </a:p>
          <a:p>
            <a:r>
              <a:rPr lang="en-GB" altLang="zh-CN" sz="2400" dirty="0"/>
              <a:t>▪ </a:t>
            </a:r>
            <a:r>
              <a:rPr lang="en-US" altLang="zh-CN" sz="2400" dirty="0"/>
              <a:t>Deep Learning with CNN</a:t>
            </a:r>
            <a:endParaRPr lang="en-GB" altLang="zh-CN" sz="2400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23237D-015A-5947-8027-A8804702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883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BFFE28B-FCCB-CA46-A568-DAE928EC3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274125"/>
          </a:xfrm>
        </p:spPr>
        <p:txBody>
          <a:bodyPr/>
          <a:lstStyle/>
          <a:p>
            <a:r>
              <a:rPr lang="en-US" sz="2000" dirty="0"/>
              <a:t>Reference:</a:t>
            </a:r>
          </a:p>
          <a:p>
            <a:r>
              <a:rPr lang="en-GB" altLang="zh-CN" dirty="0"/>
              <a:t>▪ Li, Ming, et al. "A Better </a:t>
            </a:r>
            <a:r>
              <a:rPr lang="en-GB" altLang="zh-CN" dirty="0" err="1"/>
              <a:t>Color</a:t>
            </a:r>
            <a:r>
              <a:rPr lang="en-GB" altLang="zh-CN" dirty="0"/>
              <a:t> Space Conversion Based on Learned Variances For Image Compression.“ CVPR workshops 2019.</a:t>
            </a:r>
            <a:r>
              <a:rPr lang="en-GB" altLang="zh-CN" dirty="0">
                <a:hlinkClick r:id="rId2"/>
              </a:rPr>
              <a:t>[link]</a:t>
            </a:r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906953-BB5E-D640-94C2-A4924BE6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Color Space</a:t>
            </a:r>
          </a:p>
        </p:txBody>
      </p:sp>
    </p:spTree>
    <p:extLst>
      <p:ext uri="{BB962C8B-B14F-4D97-AF65-F5344CB8AC3E}">
        <p14:creationId xmlns:p14="http://schemas.microsoft.com/office/powerpoint/2010/main" val="423355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A50799-F255-E34B-8861-7559422780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r>
              <a:rPr lang="en-US" dirty="0"/>
              <a:t>Main idea: Principle component analyses(PCA)</a:t>
            </a:r>
          </a:p>
          <a:p>
            <a:r>
              <a:rPr lang="en-GB" dirty="0"/>
              <a:t>1. Mean Subtract (little trick): Instead of subtracting whole images average. Whole Image will be divided into 16*16 blocks,</a:t>
            </a:r>
            <a:r>
              <a:rPr lang="en-GB" altLang="zh-CN" dirty="0"/>
              <a:t> each sample minus the average within the same grid.</a:t>
            </a:r>
          </a:p>
          <a:p>
            <a:r>
              <a:rPr lang="en-GB" dirty="0"/>
              <a:t>2. Covariance Matrix: </a:t>
            </a:r>
            <a:r>
              <a:rPr lang="en-GB" altLang="zh-CN" dirty="0"/>
              <a:t>Define the sample as S, and ST × S is the covariance matrix COV of size 3×3.</a:t>
            </a:r>
          </a:p>
          <a:p>
            <a:r>
              <a:rPr lang="en-GB" dirty="0"/>
              <a:t>3. Eigenvalue Decomposition: Perform EVD for the </a:t>
            </a:r>
            <a:r>
              <a:rPr lang="en-GB" altLang="zh-CN" dirty="0"/>
              <a:t>covariance matrix COV.</a:t>
            </a:r>
            <a:r>
              <a:rPr lang="zh-CN" altLang="en-US" dirty="0"/>
              <a:t> </a:t>
            </a:r>
            <a:r>
              <a:rPr lang="en-GB" altLang="zh-CN" dirty="0"/>
              <a:t>Stack the eigenvectors along column to form transformation matrix </a:t>
            </a:r>
            <a:r>
              <a:rPr lang="en-GB" altLang="zh-CN" dirty="0" err="1"/>
              <a:t>Tpca</a:t>
            </a:r>
            <a:endParaRPr lang="en-US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8A95B8C-2D39-644E-B6B2-18139E2A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DE8BBA-78C8-F94D-930C-398649F5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3" y="4602634"/>
            <a:ext cx="28829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2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E70836-7E2F-294A-8B8C-E39BC1D7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Color Space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A17E5E-05FA-C34F-99D1-2404E1CA02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19091" y="4840969"/>
            <a:ext cx="4654142" cy="1022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95973A-0B61-2A41-8251-7F7B569B3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539871"/>
            <a:ext cx="4908252" cy="31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5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9FB32C-3138-AE47-B47B-11530F3A23A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15910" y="1404703"/>
            <a:ext cx="5867175" cy="470524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58641DA-F7CA-7C45-8F9D-796EEA63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99322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A200F5-1568-744F-A4E2-A0AF7291501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19090" y="1567656"/>
            <a:ext cx="5054151" cy="2964089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5FA91B8-7CCD-0E44-B980-0E408F33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3324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3C55C3-483C-0341-B886-F5D51756D09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19090" y="1480802"/>
            <a:ext cx="4978504" cy="4382864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F5BD7501-C485-E44A-BDC4-E2501C35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Result: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420F09-1235-B94C-BE1B-C526DBB5F129}"/>
              </a:ext>
            </a:extLst>
          </p:cNvPr>
          <p:cNvSpPr txBox="1"/>
          <p:nvPr/>
        </p:nvSpPr>
        <p:spPr>
          <a:xfrm>
            <a:off x="5421084" y="1480802"/>
            <a:ext cx="3403826" cy="2222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Reasons: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600" dirty="0">
                <a:latin typeface="+mn-lt"/>
              </a:rPr>
              <a:t>Color Space domain not fit.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600" dirty="0">
                <a:latin typeface="+mn-lt"/>
              </a:rPr>
              <a:t>More Bitstream: less zero than before(solved by training with Lena)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600" dirty="0">
                <a:latin typeface="+mn-lt"/>
              </a:rPr>
              <a:t>Have to send a matrix for T and offset, because every picture has a unique one.</a:t>
            </a:r>
          </a:p>
        </p:txBody>
      </p:sp>
    </p:spTree>
    <p:extLst>
      <p:ext uri="{BB962C8B-B14F-4D97-AF65-F5344CB8AC3E}">
        <p14:creationId xmlns:p14="http://schemas.microsoft.com/office/powerpoint/2010/main" val="5433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364</TotalTime>
  <Words>666</Words>
  <Application>Microsoft Macintosh PowerPoint</Application>
  <PresentationFormat>全屏显示(4:3)</PresentationFormat>
  <Paragraphs>108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Image and video compression LAB Optimization</vt:lpstr>
      <vt:lpstr>Attempts:</vt:lpstr>
      <vt:lpstr>Outline</vt:lpstr>
      <vt:lpstr>PCA Color Space</vt:lpstr>
      <vt:lpstr>Approach:</vt:lpstr>
      <vt:lpstr>PCA Color Space</vt:lpstr>
      <vt:lpstr>Code</vt:lpstr>
      <vt:lpstr>Code</vt:lpstr>
      <vt:lpstr>Bad Result:</vt:lpstr>
      <vt:lpstr>Deep Learning</vt:lpstr>
      <vt:lpstr>Deep Learning Method</vt:lpstr>
      <vt:lpstr>Approach</vt:lpstr>
      <vt:lpstr>Approach</vt:lpstr>
      <vt:lpstr>Our CNN Network Structure</vt:lpstr>
      <vt:lpstr>Model Code</vt:lpstr>
      <vt:lpstr>Preparation </vt:lpstr>
      <vt:lpstr>Data processing</vt:lpstr>
      <vt:lpstr>Training</vt:lpstr>
      <vt:lpstr>Test and Result Compare  </vt:lpstr>
      <vt:lpstr>Analyses about qScale = 0.15 </vt:lpstr>
      <vt:lpstr>Discussion</vt:lpstr>
      <vt:lpstr>Discussion</vt:lpstr>
      <vt:lpstr>Second Attempt in Deep Learning </vt:lpstr>
      <vt:lpstr>Code</vt:lpstr>
      <vt:lpstr>Thanks for your attention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and video compression LAB Optimization</dc:title>
  <dc:creator>Microsoft Office User</dc:creator>
  <cp:lastModifiedBy>Microsoft Office User</cp:lastModifiedBy>
  <cp:revision>44</cp:revision>
  <cp:lastPrinted>2015-07-30T14:04:45Z</cp:lastPrinted>
  <dcterms:created xsi:type="dcterms:W3CDTF">2019-07-20T17:16:50Z</dcterms:created>
  <dcterms:modified xsi:type="dcterms:W3CDTF">2019-07-29T13:35:20Z</dcterms:modified>
</cp:coreProperties>
</file>